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ink/ink2.xml" ContentType="application/inkml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sldIdLst>
    <p:sldId id="290" r:id="rId2"/>
    <p:sldId id="314" r:id="rId3"/>
    <p:sldId id="293" r:id="rId4"/>
    <p:sldId id="420" r:id="rId5"/>
    <p:sldId id="296" r:id="rId6"/>
    <p:sldId id="399" r:id="rId7"/>
    <p:sldId id="421" r:id="rId8"/>
    <p:sldId id="415" r:id="rId9"/>
    <p:sldId id="417" r:id="rId10"/>
    <p:sldId id="416" r:id="rId11"/>
    <p:sldId id="379" r:id="rId12"/>
    <p:sldId id="380" r:id="rId13"/>
    <p:sldId id="400" r:id="rId14"/>
    <p:sldId id="401" r:id="rId15"/>
    <p:sldId id="402" r:id="rId16"/>
    <p:sldId id="403" r:id="rId17"/>
    <p:sldId id="404" r:id="rId18"/>
    <p:sldId id="405" r:id="rId19"/>
    <p:sldId id="418" r:id="rId20"/>
    <p:sldId id="419" r:id="rId21"/>
    <p:sldId id="406" r:id="rId22"/>
    <p:sldId id="407" r:id="rId23"/>
    <p:sldId id="408" r:id="rId24"/>
    <p:sldId id="409" r:id="rId25"/>
    <p:sldId id="411" r:id="rId26"/>
    <p:sldId id="412" r:id="rId27"/>
    <p:sldId id="413" r:id="rId28"/>
    <p:sldId id="414" r:id="rId29"/>
    <p:sldId id="422" r:id="rId30"/>
    <p:sldId id="35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99" autoAdjust="0"/>
    <p:restoredTop sz="93439"/>
  </p:normalViewPr>
  <p:slideViewPr>
    <p:cSldViewPr snapToGrid="0">
      <p:cViewPr>
        <p:scale>
          <a:sx n="93" d="100"/>
          <a:sy n="93" d="100"/>
        </p:scale>
        <p:origin x="680" y="272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4T05:48:24.530"/>
    </inkml:context>
    <inkml:brush xml:id="br0">
      <inkml:brushProperty name="width" value="0.08571" units="cm"/>
      <inkml:brushProperty name="height" value="0.08571" units="cm"/>
      <inkml:brushProperty name="color" value="#E71224"/>
    </inkml:brush>
  </inkml:definitions>
  <inkml:trace contextRef="#ctx0" brushRef="#br0">3698 592 8027,'-66'-34'0,"1"0"0,3 1 0,5 11 0,5 22 0,1 1 0,-1 3 0,-4 6 0,-11 13 0,-2 9 0,-17 20 0,-2 19 0,40-26 0,-1 3 0,0 4 0,1 3 0,-5 6 0,-2 4 0,-7 16 0,-1 3 0,-4 5 0,1 5 0,-5 12 0,2 6 0,22-37 0,2 1 0,-1 1-144,-1 4 0,1 2 0,-1 1 1,-3 6-1,0 2 0,-1 0 144,-1 5 0,0 2 0,1 0 0,-1 3 0,0-1 0,0 3 0,-2 5 0,1 1 0,0 1 0,2 0 0,0 1 0,1 1 0,0 0 0,0 1 0,1 0 0,1 2 0,0 1 0,1 1 0,1 1 0,0 1 0,1-1 0,1 0 0,1 0 0,2 1-175,1 0 1,2 0-1,1 1 1,2 0-1,1 0 1,2 0 174,0-1 0,0 0 0,3 1 0,1 1 0,2 0 0,2 0 0,1 0 0,2 0 0,2 0 0,0 0 0,1 1 0,2 0 0,2 1 0,2 0 0,1 1 0,-1 0 0,2 0 0,1 0 0,1 1 0,2 1 0,1 0 0,-1-1 0,1 2 0,1-2 0,1 1 0,1 0 0,0-1 0,0-1 0,0 0 0,1 1 0,0-2 0,1 0 0,1 0 0,-1-2 0,1-1 0,0 1 0,1-2 0,0 2 0,1-2 0,3-2 0,2 0 0,1-1 0,2 0 0,1 0 0,2-1 0,1-2 0,2 0 0,0-1 0,0-2 0,2 0 0,0-2-98,0-1 1,2 0 0,0-2-1,1-7 1,1 0 0,1-2 97,-3-8 0,1-2 0,2 1 0,1 3 0,3 0 0,-1-3 0,13 33 0,2-3 0,2 2 0,4-2-92,3-2 1,2-2 0,4-5 0,3-4 91,2-5 0,2-3 0,5-6 0,3-3 0,1-6 0,3-3 0,2-5 0,3-3 0,2-4 0,2-4 0,1-1 0,4-3 0,2-6 0,2-2 0,1-1 0,3-1 0,-1-3 0,3-3 0,3-2 0,3-4 0,1 0 0,1-3 0,4 0 0,2-5 0,11-1 0,-1-4 0,-9-5 0,1-4 0,2-4 0,5-3 0,-33-5 0,2-1 0,0-1 0,35-3 0,-1-4 0,-37-2 0,1-2 0,-2-3 0,28-8 0,2-6 0,-24 3 0,3-4 0,-3-2 0,-4 1 0,-1-2 0,0-2 0,6-2 0,1-2 0,-1-3 0,-6 0 0,-2-2 0,1-1 0,1-1 0,-1-1 0,-2-2 0,2-4 0,-1-1 0,0-2 0,1-2 0,-2-2 0,0-3 0,0-2 0,-1-2 0,-2-2-13,0-2 0,-1-2 0,-1-2 0,-1-3 0,-1-2 1,-1-2 12,0-4 0,0-1 0,-4-3 0,0-3 0,-1-2 0,-2-2 0,-1-4 0,-4-1 0,2-3 0,-13 15 0,0-2 0,-1-1 0,0-1-26,1-3 1,-3 0-1,1-2 1,-2-1 0,0-1-1,-2-1 1,-2-1 0,-1 0 25,-6 6 0,0-1 0,-2 1 0,-1-2 0,0-1 0,-2-3 0,0 1 0,-2 0 0,0-3 0,0-1 0,-2-1 0,-2 0 0,0-1 0,-1 0 0,0-1 0,-3-2 0,0-1 0,-3 0 0,0-1 0,-1-1 0,-2 0 0,0 0 0,-2-1 0,0-1-85,-2-2 0,0 0 0,-2-1 1,0 1-1,-3-1 0,0 1 0,-3-1 1,0 0 84,0-3 0,-2 1 0,-1 0 0,-1 0 0,0 1 0,-1 0 0,-1 1 0,0-1 0,1 0 0,-2 1 0,0-1 0,-2 1 0,-1 2 0,-2 0 0,-2 1 0,-1-1 0,-1 3 0,-1-2 0,-2 2 0,-1 0 0,-1 1 0,-1 0 0,-1 0 0,-2 0 0,-2 1 0,-1 0 0,-2 0 0,0 1 0,-1 1 0,0 1 0,-2 0 0,0 1 0,-2 3 0,-1 1 0,0 1 0,-1 1-70,-11-22 0,-1 2 0,-2 0 0,9 25 0,-2-1 0,-1 1 0,0 2 70,-11-21 0,1 3 0,-3 0 0,8 24 0,-1 0 0,-1 0 0,-2 1 0,-1-2 0,-1 1 0,1 1 0,-3 0 0,-17-23 0,-1 0 0,-3 4 0,-1 3 0,-2 3 0,-3 2 0,2 3 0,-2 1 0,-1 3 0,-4 5 0,-1 2 0,-2 2 0,1 1 0,0 3 0,-2 2 6,-1 5 0,-2 2 0,1 2 0,-2 1 0,0 3 0,0 1-6,1 5 0,-2 1 0,-1 2 0,0 2 0,0 1 0,-1 3 0,-1 1 0,0 2 0,3 2 0,8 6 0,2 1 0,0 2 0,-38-11 0,-1 2 0,35 15 0,0 0 0,-1 2 98,-1 1 0,-1 2 0,-1 1 0,-3 0 1,-1 1-1,4 3-98,-23 2 0,3 4 0,-7 1 0,-2 4 0,1 1 0,-1 2 0,3 2 0,1 2 0,6 3 0,1 2 285,4 4 1,1 2 0,7 4-1,3 3-285,13 2 0,1 3 0,0 1 0,2 2 349,10-3 0,5 0 0,-44 22-349,9 3 0,10 4 212,3 10 0,16-12 1,29-2-1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4T05:48:24.530"/>
    </inkml:context>
    <inkml:brush xml:id="br0">
      <inkml:brushProperty name="width" value="0.08571" units="cm"/>
      <inkml:brushProperty name="height" value="0.08571" units="cm"/>
      <inkml:brushProperty name="color" value="#E71224"/>
    </inkml:brush>
  </inkml:definitions>
  <inkml:trace contextRef="#ctx0" brushRef="#br0">3698 592 8027,'-66'-34'0,"1"0"0,3 1 0,5 11 0,5 22 0,1 1 0,-1 3 0,-4 6 0,-11 13 0,-2 9 0,-17 20 0,-2 19 0,40-26 0,-1 3 0,0 4 0,1 3 0,-5 6 0,-2 4 0,-7 16 0,-1 3 0,-4 5 0,1 5 0,-5 12 0,2 6 0,22-37 0,2 1 0,-1 1-144,-1 4 0,1 2 0,-1 1 1,-3 6-1,0 2 0,-1 0 144,-1 5 0,0 2 0,1 0 0,-1 3 0,0-1 0,0 3 0,-2 5 0,1 1 0,0 1 0,2 0 0,0 1 0,1 1 0,0 0 0,0 1 0,1 0 0,1 2 0,0 1 0,1 1 0,1 1 0,0 1 0,1-1 0,1 0 0,1 0 0,2 1-175,1 0 1,2 0-1,1 1 1,2 0-1,1 0 1,2 0 174,0-1 0,0 0 0,3 1 0,1 1 0,2 0 0,2 0 0,1 0 0,2 0 0,2 0 0,0 0 0,1 1 0,2 0 0,2 1 0,2 0 0,1 1 0,-1 0 0,2 0 0,1 0 0,1 1 0,2 1 0,1 0 0,-1-1 0,1 2 0,1-2 0,1 1 0,1 0 0,0-1 0,0-1 0,0 0 0,1 1 0,0-2 0,1 0 0,1 0 0,-1-2 0,1-1 0,0 1 0,1-2 0,0 2 0,1-2 0,3-2 0,2 0 0,1-1 0,2 0 0,1 0 0,2-1 0,1-2 0,2 0 0,0-1 0,0-2 0,2 0 0,0-2-98,0-1 1,2 0 0,0-2-1,1-7 1,1 0 0,1-2 97,-3-8 0,1-2 0,2 1 0,1 3 0,3 0 0,-1-3 0,13 33 0,2-3 0,2 2 0,4-2-92,3-2 1,2-2 0,4-5 0,3-4 91,2-5 0,2-3 0,5-6 0,3-3 0,1-6 0,3-3 0,2-5 0,3-3 0,2-4 0,2-4 0,1-1 0,4-3 0,2-6 0,2-2 0,1-1 0,3-1 0,-1-3 0,3-3 0,3-2 0,3-4 0,1 0 0,1-3 0,4 0 0,2-5 0,11-1 0,-1-4 0,-9-5 0,1-4 0,2-4 0,5-3 0,-33-5 0,2-1 0,0-1 0,35-3 0,-1-4 0,-37-2 0,1-2 0,-2-3 0,28-8 0,2-6 0,-24 3 0,3-4 0,-3-2 0,-4 1 0,-1-2 0,0-2 0,6-2 0,1-2 0,-1-3 0,-6 0 0,-2-2 0,1-1 0,1-1 0,-1-1 0,-2-2 0,2-4 0,-1-1 0,0-2 0,1-2 0,-2-2 0,0-3 0,0-2 0,-1-2 0,-2-2-13,0-2 0,-1-2 0,-1-2 0,-1-3 0,-1-2 1,-1-2 12,0-4 0,0-1 0,-4-3 0,0-3 0,-1-2 0,-2-2 0,-1-4 0,-4-1 0,2-3 0,-13 15 0,0-2 0,-1-1 0,0-1-26,1-3 1,-3 0-1,1-2 1,-2-1 0,0-1-1,-2-1 1,-2-1 0,-1 0 25,-6 6 0,0-1 0,-2 1 0,-1-2 0,0-1 0,-2-3 0,0 1 0,-2 0 0,0-3 0,0-1 0,-2-1 0,-2 0 0,0-1 0,-1 0 0,0-1 0,-3-2 0,0-1 0,-3 0 0,0-1 0,-1-1 0,-2 0 0,0 0 0,-2-1 0,0-1-85,-2-2 0,0 0 0,-2-1 1,0 1-1,-3-1 0,0 1 0,-3-1 1,0 0 84,0-3 0,-2 1 0,-1 0 0,-1 0 0,0 1 0,-1 0 0,-1 1 0,0-1 0,1 0 0,-2 1 0,0-1 0,-2 1 0,-1 2 0,-2 0 0,-2 1 0,-1-1 0,-1 3 0,-1-2 0,-2 2 0,-1 0 0,-1 1 0,-1 0 0,-1 0 0,-2 0 0,-2 1 0,-1 0 0,-2 0 0,0 1 0,-1 1 0,0 1 0,-2 0 0,0 1 0,-2 3 0,-1 1 0,0 1 0,-1 1-70,-11-22 0,-1 2 0,-2 0 0,9 25 0,-2-1 0,-1 1 0,0 2 70,-11-21 0,1 3 0,-3 0 0,8 24 0,-1 0 0,-1 0 0,-2 1 0,-1-2 0,-1 1 0,1 1 0,-3 0 0,-17-23 0,-1 0 0,-3 4 0,-1 3 0,-2 3 0,-3 2 0,2 3 0,-2 1 0,-1 3 0,-4 5 0,-1 2 0,-2 2 0,1 1 0,0 3 0,-2 2 6,-1 5 0,-2 2 0,1 2 0,-2 1 0,0 3 0,0 1-6,1 5 0,-2 1 0,-1 2 0,0 2 0,0 1 0,-1 3 0,-1 1 0,0 2 0,3 2 0,8 6 0,2 1 0,0 2 0,-38-11 0,-1 2 0,35 15 0,0 0 0,-1 2 98,-1 1 0,-1 2 0,-1 1 0,-3 0 1,-1 1-1,4 3-98,-23 2 0,3 4 0,-7 1 0,-2 4 0,1 1 0,-1 2 0,3 2 0,1 2 0,6 3 0,1 2 285,4 4 1,1 2 0,7 4-1,3 3-285,13 2 0,1 3 0,0 1 0,2 2 349,10-3 0,5 0 0,-44 22-349,9 3 0,10 4 212,3 10 0,16-12 1,29-2-1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F4808E-B9EB-3542-A205-4AE1954E5E72}" type="datetimeFigureOut">
              <a:rPr lang="en-US" smtClean="0"/>
              <a:t>9/20/22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FF9402-CF40-A841-8B5B-F06D0E362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788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61D9D-E90B-1940-9829-55F07746094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561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61D9D-E90B-1940-9829-55F07746094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4567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61D9D-E90B-1940-9829-55F07746094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8989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61D9D-E90B-1940-9829-55F07746094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1861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61D9D-E90B-1940-9829-55F07746094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200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61D9D-E90B-1940-9829-55F07746094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6949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61D9D-E90B-1940-9829-55F07746094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0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61D9D-E90B-1940-9829-55F07746094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5499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61D9D-E90B-1940-9829-55F07746094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721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61D9D-E90B-1940-9829-55F07746094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856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61D9D-E90B-1940-9829-55F07746094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4730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61D9D-E90B-1940-9829-55F07746094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7652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61D9D-E90B-1940-9829-55F07746094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7175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61D9D-E90B-1940-9829-55F07746094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837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61D9D-E90B-1940-9829-55F07746094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0790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61D9D-E90B-1940-9829-55F07746094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442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61D9D-E90B-1940-9829-55F07746094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5478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61D9D-E90B-1940-9829-55F07746094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8132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61D9D-E90B-1940-9829-55F07746094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118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41320-2B89-0F47-9C11-9C73250580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3997" y="1230022"/>
            <a:ext cx="8127227" cy="2301359"/>
          </a:xfrm>
        </p:spPr>
        <p:txBody>
          <a:bodyPr anchor="b">
            <a:normAutofit/>
          </a:bodyPr>
          <a:lstStyle/>
          <a:p>
            <a:r>
              <a:rPr lang="en-US" sz="8800" dirty="0" err="1"/>
              <a:t>pMFM</a:t>
            </a:r>
            <a:r>
              <a:rPr lang="en-US" sz="8800" dirty="0"/>
              <a:t> speedup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B70C26-6EEB-604F-82A6-E6AD1092E0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73595" y="4111288"/>
            <a:ext cx="5769131" cy="2163418"/>
          </a:xfrm>
        </p:spPr>
        <p:txBody>
          <a:bodyPr anchor="t">
            <a:normAutofit/>
          </a:bodyPr>
          <a:lstStyle/>
          <a:p>
            <a:r>
              <a:rPr lang="en-US" dirty="0"/>
              <a:t>Tian Fang</a:t>
            </a:r>
          </a:p>
        </p:txBody>
      </p:sp>
    </p:spTree>
    <p:extLst>
      <p:ext uri="{BB962C8B-B14F-4D97-AF65-F5344CB8AC3E}">
        <p14:creationId xmlns:p14="http://schemas.microsoft.com/office/powerpoint/2010/main" val="22926296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D530C315-CB1C-314E-88FC-DCC48962C5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984" y="1055492"/>
            <a:ext cx="10714797" cy="5802508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5F9AF1D1-E7C7-3843-9D5C-B3EE05C4FE76}"/>
                  </a:ext>
                </a:extLst>
              </p14:cNvPr>
              <p14:cNvContentPartPr/>
              <p14:nvPr/>
            </p14:nvContentPartPr>
            <p14:xfrm>
              <a:off x="4986126" y="875187"/>
              <a:ext cx="3402500" cy="5588242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5F9AF1D1-E7C7-3843-9D5C-B3EE05C4FE7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70645" y="859707"/>
                <a:ext cx="3433101" cy="5618482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itle 1">
            <a:extLst>
              <a:ext uri="{FF2B5EF4-FFF2-40B4-BE49-F238E27FC236}">
                <a16:creationId xmlns:a16="http://schemas.microsoft.com/office/drawing/2014/main" id="{F2804D2B-709D-2C49-8A94-196F5940FFA8}"/>
              </a:ext>
            </a:extLst>
          </p:cNvPr>
          <p:cNvSpPr txBox="1">
            <a:spLocks/>
          </p:cNvSpPr>
          <p:nvPr/>
        </p:nvSpPr>
        <p:spPr>
          <a:xfrm>
            <a:off x="529102" y="165354"/>
            <a:ext cx="10774679" cy="10221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/>
              <a:t>Parameter optimization using </a:t>
            </a:r>
            <a:r>
              <a:rPr lang="en-US" sz="3200" b="1"/>
              <a:t>Gradient Descent </a:t>
            </a:r>
            <a:r>
              <a:rPr lang="en-US" sz="3200"/>
              <a:t>with DL Model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11371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224" y="65743"/>
            <a:ext cx="10774679" cy="102210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Compare prediction and actual total costs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ECBB8F-91E4-014E-88A9-90CE6780A22C}"/>
              </a:ext>
            </a:extLst>
          </p:cNvPr>
          <p:cNvSpPr txBox="1"/>
          <p:nvPr/>
        </p:nvSpPr>
        <p:spPr>
          <a:xfrm>
            <a:off x="189911" y="1354096"/>
            <a:ext cx="357246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DL model used is trained naïve net without SC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Feed the optimized 570 params and an SC from a validation sample into </a:t>
            </a:r>
            <a:r>
              <a:rPr lang="en-US" sz="2400" dirty="0" err="1"/>
              <a:t>pMFM</a:t>
            </a:r>
            <a:r>
              <a:rPr lang="en-US" sz="2400" dirty="0"/>
              <a:t>, and compare the prediction and the actual costs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Dots with an actual cost of 3 represent parameters that generate </a:t>
            </a:r>
            <a:r>
              <a:rPr lang="en-US" sz="2400" dirty="0" err="1"/>
              <a:t>NaN</a:t>
            </a:r>
            <a:r>
              <a:rPr lang="en-US" sz="2400" dirty="0"/>
              <a:t> using Euler forward simulation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0F0C82-3F57-8648-9CFF-42D15ECB14E7}"/>
              </a:ext>
            </a:extLst>
          </p:cNvPr>
          <p:cNvSpPr txBox="1"/>
          <p:nvPr/>
        </p:nvSpPr>
        <p:spPr>
          <a:xfrm>
            <a:off x="4872272" y="5847633"/>
            <a:ext cx="72060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Predicted costs and actual costs for an SC from a </a:t>
            </a:r>
            <a:r>
              <a:rPr lang="en-US" sz="2000" b="1" dirty="0"/>
              <a:t>validation</a:t>
            </a:r>
            <a:r>
              <a:rPr lang="en-US" sz="2000" dirty="0"/>
              <a:t> sample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9E84CF-BD59-A74A-B60E-B687110435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2377" y="1275633"/>
            <a:ext cx="9144000" cy="4572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F31BB3E-2336-3C44-BC63-22C7AAC76E1C}"/>
              </a:ext>
            </a:extLst>
          </p:cNvPr>
          <p:cNvSpPr txBox="1"/>
          <p:nvPr/>
        </p:nvSpPr>
        <p:spPr>
          <a:xfrm>
            <a:off x="7411438" y="6388106"/>
            <a:ext cx="4625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actual costs refers to costs generated by </a:t>
            </a:r>
            <a:r>
              <a:rPr lang="en-US" dirty="0" err="1"/>
              <a:t>pMFM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52480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224" y="65743"/>
            <a:ext cx="10774679" cy="1022100"/>
          </a:xfrm>
        </p:spPr>
        <p:txBody>
          <a:bodyPr>
            <a:noAutofit/>
          </a:bodyPr>
          <a:lstStyle/>
          <a:p>
            <a:r>
              <a:rPr lang="en-US" sz="4000" dirty="0"/>
              <a:t>Compare prediction and actual total costs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6B2E69-3A62-654D-B061-1248B0859AC2}"/>
              </a:ext>
            </a:extLst>
          </p:cNvPr>
          <p:cNvSpPr txBox="1"/>
          <p:nvPr/>
        </p:nvSpPr>
        <p:spPr>
          <a:xfrm>
            <a:off x="189911" y="1354096"/>
            <a:ext cx="357246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DL model used is trained naïve net without SC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Feed the optimized 570 params and an SC from a validation sample into </a:t>
            </a:r>
            <a:r>
              <a:rPr lang="en-US" sz="2400" dirty="0" err="1"/>
              <a:t>pMFM</a:t>
            </a:r>
            <a:r>
              <a:rPr lang="en-US" sz="2400" dirty="0"/>
              <a:t>, and compare the prediction and the actual costs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Dots with an actual cost of 3 represent parameters that generate </a:t>
            </a:r>
            <a:r>
              <a:rPr lang="en-US" sz="2400" dirty="0" err="1"/>
              <a:t>NaN</a:t>
            </a:r>
            <a:r>
              <a:rPr lang="en-US" sz="2400" dirty="0"/>
              <a:t> using Euler forward simulation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EA77D6-C695-564D-B8F5-D615B04E16A5}"/>
              </a:ext>
            </a:extLst>
          </p:cNvPr>
          <p:cNvSpPr txBox="1"/>
          <p:nvPr/>
        </p:nvSpPr>
        <p:spPr>
          <a:xfrm>
            <a:off x="5076880" y="6171015"/>
            <a:ext cx="67054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Distribution of correlation when we use different </a:t>
            </a:r>
            <a:r>
              <a:rPr lang="en-US" sz="2000" b="1" dirty="0"/>
              <a:t>validation</a:t>
            </a:r>
            <a:r>
              <a:rPr lang="en-US" sz="2000" dirty="0"/>
              <a:t> SC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6EA295-C078-C546-909E-B09862A846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9856" y="1143000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800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224" y="65743"/>
            <a:ext cx="10774679" cy="102210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Compare prediction and actual FC_CORR costs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ECBB8F-91E4-014E-88A9-90CE6780A22C}"/>
              </a:ext>
            </a:extLst>
          </p:cNvPr>
          <p:cNvSpPr txBox="1"/>
          <p:nvPr/>
        </p:nvSpPr>
        <p:spPr>
          <a:xfrm>
            <a:off x="189911" y="1354096"/>
            <a:ext cx="357246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DL model used is trained naïve net without SC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Feed the optimized 570 params and an SC from a validation sample into </a:t>
            </a:r>
            <a:r>
              <a:rPr lang="en-US" sz="2400" dirty="0" err="1"/>
              <a:t>pMFM</a:t>
            </a:r>
            <a:r>
              <a:rPr lang="en-US" sz="2400" dirty="0"/>
              <a:t>, and compare the prediction and the actual costs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Dots with an actual cost of 1 represent parameters that generate </a:t>
            </a:r>
            <a:r>
              <a:rPr lang="en-US" sz="2400" dirty="0" err="1"/>
              <a:t>NaN</a:t>
            </a:r>
            <a:r>
              <a:rPr lang="en-US" sz="2400" dirty="0"/>
              <a:t> using Euler forward simulation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0F0C82-3F57-8648-9CFF-42D15ECB14E7}"/>
              </a:ext>
            </a:extLst>
          </p:cNvPr>
          <p:cNvSpPr txBox="1"/>
          <p:nvPr/>
        </p:nvSpPr>
        <p:spPr>
          <a:xfrm>
            <a:off x="4872272" y="5847633"/>
            <a:ext cx="72060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Predicted costs and actual costs for an SC from a </a:t>
            </a:r>
            <a:r>
              <a:rPr lang="en-US" sz="2000" b="1" dirty="0"/>
              <a:t>validation</a:t>
            </a:r>
            <a:r>
              <a:rPr lang="en-US" sz="2000" dirty="0"/>
              <a:t> sample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D7EA18-8BC3-8243-83E0-952AC3F922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2377" y="1142507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2158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224" y="65743"/>
            <a:ext cx="10774679" cy="1022100"/>
          </a:xfrm>
        </p:spPr>
        <p:txBody>
          <a:bodyPr>
            <a:noAutofit/>
          </a:bodyPr>
          <a:lstStyle/>
          <a:p>
            <a:r>
              <a:rPr lang="en-US" sz="4000" dirty="0"/>
              <a:t>Compare prediction and actual FC_CORR costs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6B2E69-3A62-654D-B061-1248B0859AC2}"/>
              </a:ext>
            </a:extLst>
          </p:cNvPr>
          <p:cNvSpPr txBox="1"/>
          <p:nvPr/>
        </p:nvSpPr>
        <p:spPr>
          <a:xfrm>
            <a:off x="189911" y="1354096"/>
            <a:ext cx="357246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DL model used is trained naïve net without SC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Feed the optimized 570 params and an SC from a validation sample into </a:t>
            </a:r>
            <a:r>
              <a:rPr lang="en-US" sz="2400" dirty="0" err="1"/>
              <a:t>pMFM</a:t>
            </a:r>
            <a:r>
              <a:rPr lang="en-US" sz="2400" dirty="0"/>
              <a:t>, and compare the prediction and the actual costs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Dots with an actual cost of 1 represent parameters that generate </a:t>
            </a:r>
            <a:r>
              <a:rPr lang="en-US" sz="2400" dirty="0" err="1"/>
              <a:t>NaN</a:t>
            </a:r>
            <a:r>
              <a:rPr lang="en-US" sz="2400" dirty="0"/>
              <a:t> using Euler forward simulation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479D2B-E6A1-1C4E-B4F8-58488BFFD828}"/>
              </a:ext>
            </a:extLst>
          </p:cNvPr>
          <p:cNvSpPr txBox="1"/>
          <p:nvPr/>
        </p:nvSpPr>
        <p:spPr>
          <a:xfrm>
            <a:off x="5076880" y="6171015"/>
            <a:ext cx="67054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Distribution of correlation when we use different </a:t>
            </a:r>
            <a:r>
              <a:rPr lang="en-US" sz="2000" b="1" dirty="0"/>
              <a:t>validation</a:t>
            </a:r>
            <a:r>
              <a:rPr lang="en-US" sz="2000" dirty="0"/>
              <a:t> SC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9F14EC-565D-7745-A352-2C9B44CEA6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2377" y="1143000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451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224" y="65743"/>
            <a:ext cx="10774679" cy="102210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Compare prediction and actual FC_L1 costs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ECBB8F-91E4-014E-88A9-90CE6780A22C}"/>
              </a:ext>
            </a:extLst>
          </p:cNvPr>
          <p:cNvSpPr txBox="1"/>
          <p:nvPr/>
        </p:nvSpPr>
        <p:spPr>
          <a:xfrm>
            <a:off x="189911" y="1354096"/>
            <a:ext cx="357246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DL model used is trained naïve net without SC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Feed the optimized 570 params and an SC from a validation sample into </a:t>
            </a:r>
            <a:r>
              <a:rPr lang="en-US" sz="2400" dirty="0" err="1"/>
              <a:t>pMFM</a:t>
            </a:r>
            <a:r>
              <a:rPr lang="en-US" sz="2400" dirty="0"/>
              <a:t>, and compare the prediction and the actual costs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Dots with an actual cost of 1 represent parameters that generate </a:t>
            </a:r>
            <a:r>
              <a:rPr lang="en-US" sz="2400" dirty="0" err="1"/>
              <a:t>NaN</a:t>
            </a:r>
            <a:r>
              <a:rPr lang="en-US" sz="2400" dirty="0"/>
              <a:t> using Euler forward simulation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0F0C82-3F57-8648-9CFF-42D15ECB14E7}"/>
              </a:ext>
            </a:extLst>
          </p:cNvPr>
          <p:cNvSpPr txBox="1"/>
          <p:nvPr/>
        </p:nvSpPr>
        <p:spPr>
          <a:xfrm>
            <a:off x="4872272" y="5847633"/>
            <a:ext cx="72060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Predicted costs and actual costs for an SC from a </a:t>
            </a:r>
            <a:r>
              <a:rPr lang="en-US" sz="2000" b="1" dirty="0"/>
              <a:t>validation</a:t>
            </a:r>
            <a:r>
              <a:rPr lang="en-US" sz="2000" dirty="0"/>
              <a:t> sample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8078F2-CE50-3240-ABB5-73CC8C578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2377" y="1087843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489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224" y="65743"/>
            <a:ext cx="10774679" cy="1022100"/>
          </a:xfrm>
        </p:spPr>
        <p:txBody>
          <a:bodyPr>
            <a:noAutofit/>
          </a:bodyPr>
          <a:lstStyle/>
          <a:p>
            <a:r>
              <a:rPr lang="en-US" sz="4000" dirty="0"/>
              <a:t>Compare prediction and actual FC_L1 costs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6B2E69-3A62-654D-B061-1248B0859AC2}"/>
              </a:ext>
            </a:extLst>
          </p:cNvPr>
          <p:cNvSpPr txBox="1"/>
          <p:nvPr/>
        </p:nvSpPr>
        <p:spPr>
          <a:xfrm>
            <a:off x="189911" y="1354096"/>
            <a:ext cx="357246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DL model used is trained naïve net without SC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Feed the optimized 570 params and an SC from a validation sample into </a:t>
            </a:r>
            <a:r>
              <a:rPr lang="en-US" sz="2400" dirty="0" err="1"/>
              <a:t>pMFM</a:t>
            </a:r>
            <a:r>
              <a:rPr lang="en-US" sz="2400" dirty="0"/>
              <a:t>, and compare the prediction and the actual costs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Dots with an actual cost of 1 represent parameters that generate </a:t>
            </a:r>
            <a:r>
              <a:rPr lang="en-US" sz="2400" dirty="0" err="1"/>
              <a:t>NaN</a:t>
            </a:r>
            <a:r>
              <a:rPr lang="en-US" sz="2400" dirty="0"/>
              <a:t> using Euler forward simulation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9519F2-C42C-C949-9914-3735555E9234}"/>
              </a:ext>
            </a:extLst>
          </p:cNvPr>
          <p:cNvSpPr txBox="1"/>
          <p:nvPr/>
        </p:nvSpPr>
        <p:spPr>
          <a:xfrm>
            <a:off x="5076880" y="6171015"/>
            <a:ext cx="67054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Distribution of correlation when we use different </a:t>
            </a:r>
            <a:r>
              <a:rPr lang="en-US" sz="2000" b="1" dirty="0"/>
              <a:t>validation</a:t>
            </a:r>
            <a:r>
              <a:rPr lang="en-US" sz="2000" dirty="0"/>
              <a:t> SC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7C2B43-D241-0547-92B0-9662252EA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2377" y="1343429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8333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224" y="65743"/>
            <a:ext cx="10774679" cy="102210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Compare prediction and actual FCD_KS costs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ECBB8F-91E4-014E-88A9-90CE6780A22C}"/>
              </a:ext>
            </a:extLst>
          </p:cNvPr>
          <p:cNvSpPr txBox="1"/>
          <p:nvPr/>
        </p:nvSpPr>
        <p:spPr>
          <a:xfrm>
            <a:off x="189911" y="1354096"/>
            <a:ext cx="357246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DL model used is trained naïve net without SC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Feed the optimized 570 params and an SC from a validation sample into </a:t>
            </a:r>
            <a:r>
              <a:rPr lang="en-US" sz="2400" dirty="0" err="1"/>
              <a:t>pMFM</a:t>
            </a:r>
            <a:r>
              <a:rPr lang="en-US" sz="2400" dirty="0"/>
              <a:t>, and compare the prediction and the actual costs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Dots with an actual cost of 1 represent parameters that generate </a:t>
            </a:r>
            <a:r>
              <a:rPr lang="en-US" sz="2400" dirty="0" err="1"/>
              <a:t>NaN</a:t>
            </a:r>
            <a:r>
              <a:rPr lang="en-US" sz="2400" dirty="0"/>
              <a:t> using Euler forward simulation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0F0C82-3F57-8648-9CFF-42D15ECB14E7}"/>
              </a:ext>
            </a:extLst>
          </p:cNvPr>
          <p:cNvSpPr txBox="1"/>
          <p:nvPr/>
        </p:nvSpPr>
        <p:spPr>
          <a:xfrm>
            <a:off x="4872272" y="5847633"/>
            <a:ext cx="72060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Predicted costs and actual costs for an SC from a </a:t>
            </a:r>
            <a:r>
              <a:rPr lang="en-US" sz="2000" b="1" dirty="0"/>
              <a:t>validation</a:t>
            </a:r>
            <a:r>
              <a:rPr lang="en-US" sz="2000" dirty="0"/>
              <a:t> sample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BFF151-55EE-1346-BCAD-825A84DE0E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2377" y="1142507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1602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224" y="65743"/>
            <a:ext cx="10774679" cy="1022100"/>
          </a:xfrm>
        </p:spPr>
        <p:txBody>
          <a:bodyPr>
            <a:noAutofit/>
          </a:bodyPr>
          <a:lstStyle/>
          <a:p>
            <a:r>
              <a:rPr lang="en-US" sz="4000" dirty="0"/>
              <a:t>Compare prediction and actual FCD_KS costs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6B2E69-3A62-654D-B061-1248B0859AC2}"/>
              </a:ext>
            </a:extLst>
          </p:cNvPr>
          <p:cNvSpPr txBox="1"/>
          <p:nvPr/>
        </p:nvSpPr>
        <p:spPr>
          <a:xfrm>
            <a:off x="189911" y="1354096"/>
            <a:ext cx="357246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DL model used is trained naïve net without SC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Feed the optimized 570 params and an SC from a validation sample into </a:t>
            </a:r>
            <a:r>
              <a:rPr lang="en-US" sz="2400" dirty="0" err="1"/>
              <a:t>pMFM</a:t>
            </a:r>
            <a:r>
              <a:rPr lang="en-US" sz="2400" dirty="0"/>
              <a:t>, and compare the prediction and the actual costs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Dots with an actual cost of 1 represent parameters that generate </a:t>
            </a:r>
            <a:r>
              <a:rPr lang="en-US" sz="2400" dirty="0" err="1"/>
              <a:t>NaN</a:t>
            </a:r>
            <a:r>
              <a:rPr lang="en-US" sz="2400" dirty="0"/>
              <a:t> using Euler forward simulation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49FE5F-055C-9F45-88CB-18422F01445B}"/>
              </a:ext>
            </a:extLst>
          </p:cNvPr>
          <p:cNvSpPr txBox="1"/>
          <p:nvPr/>
        </p:nvSpPr>
        <p:spPr>
          <a:xfrm>
            <a:off x="5076880" y="6171015"/>
            <a:ext cx="67054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Distribution of correlation when we use different </a:t>
            </a:r>
            <a:r>
              <a:rPr lang="en-US" sz="2000" b="1" dirty="0"/>
              <a:t>validation</a:t>
            </a:r>
            <a:r>
              <a:rPr lang="en-US" sz="2000" dirty="0"/>
              <a:t> SC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77BA7A-BD44-DD46-A2A4-36F1DB4BB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2377" y="1164043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7785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224" y="65743"/>
            <a:ext cx="10774679" cy="1022100"/>
          </a:xfrm>
        </p:spPr>
        <p:txBody>
          <a:bodyPr>
            <a:noAutofit/>
          </a:bodyPr>
          <a:lstStyle/>
          <a:p>
            <a:r>
              <a:rPr lang="en-US" sz="4000" dirty="0"/>
              <a:t>Compare Initial Params and Optimized Params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49FE5F-055C-9F45-88CB-18422F01445B}"/>
              </a:ext>
            </a:extLst>
          </p:cNvPr>
          <p:cNvSpPr txBox="1"/>
          <p:nvPr/>
        </p:nvSpPr>
        <p:spPr>
          <a:xfrm>
            <a:off x="404224" y="5970960"/>
            <a:ext cx="54607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Total cost distribution of the initial 570 parameters</a:t>
            </a:r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E95B961A-7F06-8642-BF7D-C68AE8EA19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376" y="1197261"/>
            <a:ext cx="5803624" cy="4589240"/>
          </a:xfrm>
          <a:prstGeom prst="rect">
            <a:avLst/>
          </a:prstGeom>
        </p:spPr>
      </p:pic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06578D5B-664B-174C-A638-7A8FC9A946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151692"/>
            <a:ext cx="5674440" cy="46803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5DD95B6-EF75-C144-A2C4-539143C12282}"/>
              </a:ext>
            </a:extLst>
          </p:cNvPr>
          <p:cNvSpPr txBox="1"/>
          <p:nvPr/>
        </p:nvSpPr>
        <p:spPr>
          <a:xfrm>
            <a:off x="6276534" y="5970960"/>
            <a:ext cx="59154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Total cost distribution of the optimized 570 parameters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EBD420-D37A-2744-A2EE-6BD616936115}"/>
              </a:ext>
            </a:extLst>
          </p:cNvPr>
          <p:cNvSpPr txBox="1"/>
          <p:nvPr/>
        </p:nvSpPr>
        <p:spPr>
          <a:xfrm>
            <a:off x="7788329" y="6382904"/>
            <a:ext cx="4500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cost refers to costs generated by </a:t>
            </a:r>
            <a:r>
              <a:rPr lang="en-US" dirty="0" err="1"/>
              <a:t>pMFM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69037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559391"/>
            <a:ext cx="10634472" cy="1332304"/>
          </a:xfrm>
        </p:spPr>
        <p:txBody>
          <a:bodyPr/>
          <a:lstStyle/>
          <a:p>
            <a:r>
              <a:rPr lang="en-US" sz="7200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8D4E4-2583-FA42-B6F3-86A4B7EF4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0" y="1433663"/>
            <a:ext cx="10119139" cy="4247848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Parameter optimization using CMA-ES with DL Model</a:t>
            </a:r>
          </a:p>
          <a:p>
            <a:pPr marL="342900" indent="-342900">
              <a:buFontTx/>
              <a:buChar char="-"/>
            </a:pPr>
            <a:r>
              <a:rPr lang="en-US" dirty="0"/>
              <a:t>Parameter optimization using Gradient Descent with DL Model</a:t>
            </a:r>
          </a:p>
          <a:p>
            <a:pPr marL="800100" lvl="1" indent="-342900">
              <a:buFontTx/>
              <a:buChar char="-"/>
            </a:pPr>
            <a:r>
              <a:rPr lang="en-US" dirty="0"/>
              <a:t>With random initialization</a:t>
            </a:r>
          </a:p>
          <a:p>
            <a:pPr marL="800100" lvl="1" indent="-342900">
              <a:buFontTx/>
              <a:buChar char="-"/>
            </a:pPr>
            <a:r>
              <a:rPr lang="en-US" dirty="0"/>
              <a:t>With given initial param vectors</a:t>
            </a:r>
          </a:p>
        </p:txBody>
      </p:sp>
    </p:spTree>
    <p:extLst>
      <p:ext uri="{BB962C8B-B14F-4D97-AF65-F5344CB8AC3E}">
        <p14:creationId xmlns:p14="http://schemas.microsoft.com/office/powerpoint/2010/main" val="15032264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D530C315-CB1C-314E-88FC-DCC48962C5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984" y="1055492"/>
            <a:ext cx="10714797" cy="5802508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5F9AF1D1-E7C7-3843-9D5C-B3EE05C4FE76}"/>
                  </a:ext>
                </a:extLst>
              </p14:cNvPr>
              <p14:cNvContentPartPr/>
              <p14:nvPr/>
            </p14:nvContentPartPr>
            <p14:xfrm>
              <a:off x="8386551" y="846612"/>
              <a:ext cx="3402500" cy="5588242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5F9AF1D1-E7C7-3843-9D5C-B3EE05C4FE7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371070" y="831132"/>
                <a:ext cx="3433101" cy="5618482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itle 1">
            <a:extLst>
              <a:ext uri="{FF2B5EF4-FFF2-40B4-BE49-F238E27FC236}">
                <a16:creationId xmlns:a16="http://schemas.microsoft.com/office/drawing/2014/main" id="{F2804D2B-709D-2C49-8A94-196F5940FFA8}"/>
              </a:ext>
            </a:extLst>
          </p:cNvPr>
          <p:cNvSpPr txBox="1">
            <a:spLocks/>
          </p:cNvSpPr>
          <p:nvPr/>
        </p:nvSpPr>
        <p:spPr>
          <a:xfrm>
            <a:off x="529102" y="165354"/>
            <a:ext cx="10774679" cy="10221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/>
              <a:t>Parameter optimization using </a:t>
            </a:r>
            <a:r>
              <a:rPr lang="en-US" sz="3200" b="1"/>
              <a:t>Gradient Descent </a:t>
            </a:r>
            <a:r>
              <a:rPr lang="en-US" sz="3200"/>
              <a:t>with DL Model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441655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224" y="65743"/>
            <a:ext cx="10774679" cy="102210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Compare prediction and actual total costs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ECBB8F-91E4-014E-88A9-90CE6780A22C}"/>
              </a:ext>
            </a:extLst>
          </p:cNvPr>
          <p:cNvSpPr txBox="1"/>
          <p:nvPr/>
        </p:nvSpPr>
        <p:spPr>
          <a:xfrm>
            <a:off x="189911" y="1354096"/>
            <a:ext cx="357246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DL model used is trained naïve net without SC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Feed the 50 params with best actual costs and an SC from a </a:t>
            </a:r>
            <a:r>
              <a:rPr lang="en-US" sz="2400" b="1" dirty="0"/>
              <a:t>test</a:t>
            </a:r>
            <a:r>
              <a:rPr lang="en-US" sz="2400" dirty="0"/>
              <a:t> sample into </a:t>
            </a:r>
            <a:r>
              <a:rPr lang="en-US" sz="2400" dirty="0" err="1"/>
              <a:t>pMFM</a:t>
            </a:r>
            <a:r>
              <a:rPr lang="en-US" sz="2400" dirty="0"/>
              <a:t>, and compare the prediction and the actual costs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Dots with an actual cost of 3 represent parameters that generate </a:t>
            </a:r>
            <a:r>
              <a:rPr lang="en-US" sz="2400" dirty="0" err="1"/>
              <a:t>NaN</a:t>
            </a:r>
            <a:r>
              <a:rPr lang="en-US" sz="2400" dirty="0"/>
              <a:t> using Euler forward simulation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0F0C82-3F57-8648-9CFF-42D15ECB14E7}"/>
              </a:ext>
            </a:extLst>
          </p:cNvPr>
          <p:cNvSpPr txBox="1"/>
          <p:nvPr/>
        </p:nvSpPr>
        <p:spPr>
          <a:xfrm>
            <a:off x="5059089" y="5847633"/>
            <a:ext cx="65505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Predicted costs and actual costs for an SC from a </a:t>
            </a:r>
            <a:r>
              <a:rPr lang="en-US" sz="2000" b="1" dirty="0"/>
              <a:t>test</a:t>
            </a:r>
            <a:r>
              <a:rPr lang="en-US" sz="2000" dirty="0"/>
              <a:t> sample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B20E18-EE04-6540-9DED-EC527BC602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2377" y="1275633"/>
            <a:ext cx="9144000" cy="4572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88FB5F-1020-604F-B119-EC8B6A0565A9}"/>
              </a:ext>
            </a:extLst>
          </p:cNvPr>
          <p:cNvSpPr txBox="1"/>
          <p:nvPr/>
        </p:nvSpPr>
        <p:spPr>
          <a:xfrm>
            <a:off x="7411438" y="6388106"/>
            <a:ext cx="4625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actual costs refers to costs generated by </a:t>
            </a:r>
            <a:r>
              <a:rPr lang="en-US" dirty="0" err="1"/>
              <a:t>pMFM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051812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224" y="65743"/>
            <a:ext cx="10774679" cy="1022100"/>
          </a:xfrm>
        </p:spPr>
        <p:txBody>
          <a:bodyPr>
            <a:noAutofit/>
          </a:bodyPr>
          <a:lstStyle/>
          <a:p>
            <a:r>
              <a:rPr lang="en-US" sz="4000" dirty="0"/>
              <a:t>Compare prediction and actual total costs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6757C3-7BBD-824F-B242-36A5EDB79942}"/>
              </a:ext>
            </a:extLst>
          </p:cNvPr>
          <p:cNvSpPr txBox="1"/>
          <p:nvPr/>
        </p:nvSpPr>
        <p:spPr>
          <a:xfrm>
            <a:off x="189911" y="1354096"/>
            <a:ext cx="357246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DL model used is trained naïve net without SC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Feed the 50 params with best actual costs and an SC from a </a:t>
            </a:r>
            <a:r>
              <a:rPr lang="en-US" sz="2400" b="1" dirty="0"/>
              <a:t>test</a:t>
            </a:r>
            <a:r>
              <a:rPr lang="en-US" sz="2400" dirty="0"/>
              <a:t> sample into </a:t>
            </a:r>
            <a:r>
              <a:rPr lang="en-US" sz="2400" dirty="0" err="1"/>
              <a:t>pMFM</a:t>
            </a:r>
            <a:r>
              <a:rPr lang="en-US" sz="2400" dirty="0"/>
              <a:t>, and compare the prediction and the actual costs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Dots with an actual cost of 3 represent parameters that generate </a:t>
            </a:r>
            <a:r>
              <a:rPr lang="en-US" sz="2400" dirty="0" err="1"/>
              <a:t>NaN</a:t>
            </a:r>
            <a:r>
              <a:rPr lang="en-US" sz="2400" dirty="0"/>
              <a:t> using Euler forward simulation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FC083F-4518-154F-B429-CD68AF477155}"/>
              </a:ext>
            </a:extLst>
          </p:cNvPr>
          <p:cNvSpPr txBox="1"/>
          <p:nvPr/>
        </p:nvSpPr>
        <p:spPr>
          <a:xfrm>
            <a:off x="5023871" y="6218074"/>
            <a:ext cx="6049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Distribution of correlation when we use different </a:t>
            </a:r>
            <a:r>
              <a:rPr lang="en-US" sz="2000" b="1" dirty="0"/>
              <a:t>test</a:t>
            </a:r>
            <a:r>
              <a:rPr lang="en-US" sz="2000" dirty="0"/>
              <a:t> SC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C33EAD-D1D7-574E-95CF-420975ED09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5687" y="1354096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0114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224" y="65743"/>
            <a:ext cx="10774679" cy="102210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Compare prediction and actual FC_CORR costs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ECBB8F-91E4-014E-88A9-90CE6780A22C}"/>
              </a:ext>
            </a:extLst>
          </p:cNvPr>
          <p:cNvSpPr txBox="1"/>
          <p:nvPr/>
        </p:nvSpPr>
        <p:spPr>
          <a:xfrm>
            <a:off x="189911" y="1354096"/>
            <a:ext cx="357246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DL model used is trained naïve net without SC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Feed the 50 params with best actual costs and an SC from a </a:t>
            </a:r>
            <a:r>
              <a:rPr lang="en-US" sz="2400" b="1" dirty="0"/>
              <a:t>test</a:t>
            </a:r>
            <a:r>
              <a:rPr lang="en-US" sz="2400" dirty="0"/>
              <a:t> sample into </a:t>
            </a:r>
            <a:r>
              <a:rPr lang="en-US" sz="2400" dirty="0" err="1"/>
              <a:t>pMFM</a:t>
            </a:r>
            <a:r>
              <a:rPr lang="en-US" sz="2400" dirty="0"/>
              <a:t>, and compare the prediction and the actual costs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Dots with an actual cost of 1 represent parameters that generate </a:t>
            </a:r>
            <a:r>
              <a:rPr lang="en-US" sz="2400" dirty="0" err="1"/>
              <a:t>NaN</a:t>
            </a:r>
            <a:r>
              <a:rPr lang="en-US" sz="2400" dirty="0"/>
              <a:t> using Euler forward simulation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0F0C82-3F57-8648-9CFF-42D15ECB14E7}"/>
              </a:ext>
            </a:extLst>
          </p:cNvPr>
          <p:cNvSpPr txBox="1"/>
          <p:nvPr/>
        </p:nvSpPr>
        <p:spPr>
          <a:xfrm>
            <a:off x="5059089" y="5847633"/>
            <a:ext cx="65505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Predicted costs and actual costs for an SC from a </a:t>
            </a:r>
            <a:r>
              <a:rPr lang="en-US" sz="2000" b="1" dirty="0"/>
              <a:t>test</a:t>
            </a:r>
            <a:r>
              <a:rPr lang="en-US" sz="2000" dirty="0"/>
              <a:t> sample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6908CA-2606-954F-B74E-844C81F1E9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2377" y="1142507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0756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224" y="65743"/>
            <a:ext cx="10774679" cy="1022100"/>
          </a:xfrm>
        </p:spPr>
        <p:txBody>
          <a:bodyPr>
            <a:noAutofit/>
          </a:bodyPr>
          <a:lstStyle/>
          <a:p>
            <a:r>
              <a:rPr lang="en-US" sz="4000" dirty="0"/>
              <a:t>Compare prediction and actual FC_CORR costs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6757C3-7BBD-824F-B242-36A5EDB79942}"/>
              </a:ext>
            </a:extLst>
          </p:cNvPr>
          <p:cNvSpPr txBox="1"/>
          <p:nvPr/>
        </p:nvSpPr>
        <p:spPr>
          <a:xfrm>
            <a:off x="189911" y="1354096"/>
            <a:ext cx="357246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DL model used is trained naïve net without SC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Feed the 50 params with best actual costs and an SC from a </a:t>
            </a:r>
            <a:r>
              <a:rPr lang="en-US" sz="2400" b="1" dirty="0"/>
              <a:t>test</a:t>
            </a:r>
            <a:r>
              <a:rPr lang="en-US" sz="2400" dirty="0"/>
              <a:t> sample into </a:t>
            </a:r>
            <a:r>
              <a:rPr lang="en-US" sz="2400" dirty="0" err="1"/>
              <a:t>pMFM</a:t>
            </a:r>
            <a:r>
              <a:rPr lang="en-US" sz="2400" dirty="0"/>
              <a:t>, and compare the prediction and the actual costs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Dots with an actual cost of 1 represent parameters that generate </a:t>
            </a:r>
            <a:r>
              <a:rPr lang="en-US" sz="2400" dirty="0" err="1"/>
              <a:t>NaN</a:t>
            </a:r>
            <a:r>
              <a:rPr lang="en-US" sz="2400" dirty="0"/>
              <a:t> using Euler forward simulation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383C6D-5C09-6B4D-8D25-045B351F0287}"/>
              </a:ext>
            </a:extLst>
          </p:cNvPr>
          <p:cNvSpPr txBox="1"/>
          <p:nvPr/>
        </p:nvSpPr>
        <p:spPr>
          <a:xfrm>
            <a:off x="5023871" y="6218074"/>
            <a:ext cx="6049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Distribution of correlation when we use different </a:t>
            </a:r>
            <a:r>
              <a:rPr lang="en-US" sz="2000" b="1" dirty="0"/>
              <a:t>test</a:t>
            </a:r>
            <a:r>
              <a:rPr lang="en-US" sz="2000" dirty="0"/>
              <a:t> SC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EE37AD-44CB-7742-871D-3D0D1F8CC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2377" y="1143000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6946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224" y="65743"/>
            <a:ext cx="10774679" cy="102210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Compare prediction and actual FC_L1 costs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ECBB8F-91E4-014E-88A9-90CE6780A22C}"/>
              </a:ext>
            </a:extLst>
          </p:cNvPr>
          <p:cNvSpPr txBox="1"/>
          <p:nvPr/>
        </p:nvSpPr>
        <p:spPr>
          <a:xfrm>
            <a:off x="189911" y="1354096"/>
            <a:ext cx="357246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DL model used is trained naïve net without SC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Feed the 50 params with best actual costs and an SC from a </a:t>
            </a:r>
            <a:r>
              <a:rPr lang="en-US" sz="2400" b="1" dirty="0"/>
              <a:t>test</a:t>
            </a:r>
            <a:r>
              <a:rPr lang="en-US" sz="2400" dirty="0"/>
              <a:t> sample into </a:t>
            </a:r>
            <a:r>
              <a:rPr lang="en-US" sz="2400" dirty="0" err="1"/>
              <a:t>pMFM</a:t>
            </a:r>
            <a:r>
              <a:rPr lang="en-US" sz="2400" dirty="0"/>
              <a:t>, and compare the prediction and the actual costs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Dots with an actual cost of 1 represent parameters that generate </a:t>
            </a:r>
            <a:r>
              <a:rPr lang="en-US" sz="2400" dirty="0" err="1"/>
              <a:t>NaN</a:t>
            </a:r>
            <a:r>
              <a:rPr lang="en-US" sz="2400" dirty="0"/>
              <a:t> using Euler forward simulation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0F0C82-3F57-8648-9CFF-42D15ECB14E7}"/>
              </a:ext>
            </a:extLst>
          </p:cNvPr>
          <p:cNvSpPr txBox="1"/>
          <p:nvPr/>
        </p:nvSpPr>
        <p:spPr>
          <a:xfrm>
            <a:off x="5059089" y="5847633"/>
            <a:ext cx="65505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Predicted costs and actual costs for an SC from a </a:t>
            </a:r>
            <a:r>
              <a:rPr lang="en-US" sz="2000" b="1" dirty="0"/>
              <a:t>test</a:t>
            </a:r>
            <a:r>
              <a:rPr lang="en-US" sz="2000" dirty="0"/>
              <a:t> sample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B1AF94-90B3-FD49-AED3-FAD4FB428F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2377" y="1142507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7218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224" y="65743"/>
            <a:ext cx="10774679" cy="1022100"/>
          </a:xfrm>
        </p:spPr>
        <p:txBody>
          <a:bodyPr>
            <a:noAutofit/>
          </a:bodyPr>
          <a:lstStyle/>
          <a:p>
            <a:r>
              <a:rPr lang="en-US" sz="4000" dirty="0"/>
              <a:t>Compare prediction and actual FC_L1 costs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6757C3-7BBD-824F-B242-36A5EDB79942}"/>
              </a:ext>
            </a:extLst>
          </p:cNvPr>
          <p:cNvSpPr txBox="1"/>
          <p:nvPr/>
        </p:nvSpPr>
        <p:spPr>
          <a:xfrm>
            <a:off x="189911" y="1354096"/>
            <a:ext cx="357246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DL model used is trained naïve net without SC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Feed the 50 params with best actual costs and an SC from a </a:t>
            </a:r>
            <a:r>
              <a:rPr lang="en-US" sz="2400" b="1" dirty="0"/>
              <a:t>test</a:t>
            </a:r>
            <a:r>
              <a:rPr lang="en-US" sz="2400" dirty="0"/>
              <a:t> sample into </a:t>
            </a:r>
            <a:r>
              <a:rPr lang="en-US" sz="2400" dirty="0" err="1"/>
              <a:t>pMFM</a:t>
            </a:r>
            <a:r>
              <a:rPr lang="en-US" sz="2400" dirty="0"/>
              <a:t>, and compare the prediction and the actual costs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Dots with an actual cost of 1 represent parameters that generate </a:t>
            </a:r>
            <a:r>
              <a:rPr lang="en-US" sz="2400" dirty="0" err="1"/>
              <a:t>NaN</a:t>
            </a:r>
            <a:r>
              <a:rPr lang="en-US" sz="2400" dirty="0"/>
              <a:t> using Euler forward simulation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0FDC2E-2319-4846-BFCC-0318CE70615B}"/>
              </a:ext>
            </a:extLst>
          </p:cNvPr>
          <p:cNvSpPr txBox="1"/>
          <p:nvPr/>
        </p:nvSpPr>
        <p:spPr>
          <a:xfrm>
            <a:off x="5023871" y="6218074"/>
            <a:ext cx="6049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Distribution of correlation when we use different </a:t>
            </a:r>
            <a:r>
              <a:rPr lang="en-US" sz="2000" b="1" dirty="0"/>
              <a:t>test</a:t>
            </a:r>
            <a:r>
              <a:rPr lang="en-US" sz="2000" dirty="0"/>
              <a:t> SC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F11D33-2917-754F-969F-39B69EFC1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2377" y="1354096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490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224" y="65743"/>
            <a:ext cx="10774679" cy="1022100"/>
          </a:xfrm>
        </p:spPr>
        <p:txBody>
          <a:bodyPr>
            <a:noAutofit/>
          </a:bodyPr>
          <a:lstStyle/>
          <a:p>
            <a:r>
              <a:rPr lang="en-US" sz="4000" dirty="0"/>
              <a:t>Compare prediction and actual FCD_KS costs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ECBB8F-91E4-014E-88A9-90CE6780A22C}"/>
              </a:ext>
            </a:extLst>
          </p:cNvPr>
          <p:cNvSpPr txBox="1"/>
          <p:nvPr/>
        </p:nvSpPr>
        <p:spPr>
          <a:xfrm>
            <a:off x="189911" y="1354096"/>
            <a:ext cx="357246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DL model used is trained naïve net without SC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Feed the 50 params with best actual costs and an SC from a </a:t>
            </a:r>
            <a:r>
              <a:rPr lang="en-US" sz="2400" b="1" dirty="0"/>
              <a:t>test</a:t>
            </a:r>
            <a:r>
              <a:rPr lang="en-US" sz="2400" dirty="0"/>
              <a:t> sample into </a:t>
            </a:r>
            <a:r>
              <a:rPr lang="en-US" sz="2400" dirty="0" err="1"/>
              <a:t>pMFM</a:t>
            </a:r>
            <a:r>
              <a:rPr lang="en-US" sz="2400" dirty="0"/>
              <a:t>, and compare the prediction and the actual costs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Dots with an actual cost of 1 represent parameters that generate </a:t>
            </a:r>
            <a:r>
              <a:rPr lang="en-US" sz="2400" dirty="0" err="1"/>
              <a:t>NaN</a:t>
            </a:r>
            <a:r>
              <a:rPr lang="en-US" sz="2400" dirty="0"/>
              <a:t> using Euler forward simulation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0F0C82-3F57-8648-9CFF-42D15ECB14E7}"/>
              </a:ext>
            </a:extLst>
          </p:cNvPr>
          <p:cNvSpPr txBox="1"/>
          <p:nvPr/>
        </p:nvSpPr>
        <p:spPr>
          <a:xfrm>
            <a:off x="5059089" y="5847633"/>
            <a:ext cx="65505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Predicted costs and actual costs for an SC from a </a:t>
            </a:r>
            <a:r>
              <a:rPr lang="en-US" sz="2000" b="1" dirty="0"/>
              <a:t>test</a:t>
            </a:r>
            <a:r>
              <a:rPr lang="en-US" sz="2000" dirty="0"/>
              <a:t> sample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517D4C-56C6-0445-8F86-B973B5DF84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2377" y="1142507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6318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224" y="65743"/>
            <a:ext cx="10774679" cy="1022100"/>
          </a:xfrm>
        </p:spPr>
        <p:txBody>
          <a:bodyPr>
            <a:noAutofit/>
          </a:bodyPr>
          <a:lstStyle/>
          <a:p>
            <a:r>
              <a:rPr lang="en-US" sz="4000" dirty="0"/>
              <a:t>Compare prediction and actual FCD_KS costs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6757C3-7BBD-824F-B242-36A5EDB79942}"/>
              </a:ext>
            </a:extLst>
          </p:cNvPr>
          <p:cNvSpPr txBox="1"/>
          <p:nvPr/>
        </p:nvSpPr>
        <p:spPr>
          <a:xfrm>
            <a:off x="189911" y="1354096"/>
            <a:ext cx="357246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DL model used is trained naïve net without SC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Feed the 50 params with best actual costs and an SC from a </a:t>
            </a:r>
            <a:r>
              <a:rPr lang="en-US" sz="2400" b="1" dirty="0"/>
              <a:t>test</a:t>
            </a:r>
            <a:r>
              <a:rPr lang="en-US" sz="2400" dirty="0"/>
              <a:t> sample into </a:t>
            </a:r>
            <a:r>
              <a:rPr lang="en-US" sz="2400" dirty="0" err="1"/>
              <a:t>pMFM</a:t>
            </a:r>
            <a:r>
              <a:rPr lang="en-US" sz="2400" dirty="0"/>
              <a:t>, and compare the prediction and the actual costs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Dots with an actual cost of 1 represent parameters that generate </a:t>
            </a:r>
            <a:r>
              <a:rPr lang="en-US" sz="2400" dirty="0" err="1"/>
              <a:t>NaN</a:t>
            </a:r>
            <a:r>
              <a:rPr lang="en-US" sz="2400" dirty="0"/>
              <a:t> using Euler forward simulation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4DE5D6-60C0-2A44-B08A-B36D0C7ADA0B}"/>
              </a:ext>
            </a:extLst>
          </p:cNvPr>
          <p:cNvSpPr txBox="1"/>
          <p:nvPr/>
        </p:nvSpPr>
        <p:spPr>
          <a:xfrm>
            <a:off x="5023871" y="6218074"/>
            <a:ext cx="6049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Distribution of correlation when we use different </a:t>
            </a:r>
            <a:r>
              <a:rPr lang="en-US" sz="2000" b="1" dirty="0"/>
              <a:t>test</a:t>
            </a:r>
            <a:r>
              <a:rPr lang="en-US" sz="2000" dirty="0"/>
              <a:t> SC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134C6C-6F7A-7149-8B92-D088E052AA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2377" y="1143000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3912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225" y="65743"/>
            <a:ext cx="7153864" cy="1022100"/>
          </a:xfrm>
        </p:spPr>
        <p:txBody>
          <a:bodyPr>
            <a:noAutofit/>
          </a:bodyPr>
          <a:lstStyle/>
          <a:p>
            <a:r>
              <a:rPr lang="en-US" sz="3600" dirty="0"/>
              <a:t>Compare Top 50 Initial Params and the 50 Optimized Params at the end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49FE5F-055C-9F45-88CB-18422F01445B}"/>
              </a:ext>
            </a:extLst>
          </p:cNvPr>
          <p:cNvSpPr txBox="1"/>
          <p:nvPr/>
        </p:nvSpPr>
        <p:spPr>
          <a:xfrm>
            <a:off x="404224" y="5970960"/>
            <a:ext cx="57419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Total cost distribution of the top 50 initial parameters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DD95B6-EF75-C144-A2C4-539143C12282}"/>
              </a:ext>
            </a:extLst>
          </p:cNvPr>
          <p:cNvSpPr txBox="1"/>
          <p:nvPr/>
        </p:nvSpPr>
        <p:spPr>
          <a:xfrm>
            <a:off x="7227141" y="5870114"/>
            <a:ext cx="40979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Total cost distribution of the 50 optimized parameters at the end</a:t>
            </a:r>
          </a:p>
        </p:txBody>
      </p:sp>
      <p:pic>
        <p:nvPicPr>
          <p:cNvPr id="8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5C0DFEB7-D98B-A540-80C6-668E2394E6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400" y="1326328"/>
            <a:ext cx="5130800" cy="43053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CF6207-3CEE-4D4A-9D53-2DEB82C8D155}"/>
              </a:ext>
            </a:extLst>
          </p:cNvPr>
          <p:cNvSpPr/>
          <p:nvPr/>
        </p:nvSpPr>
        <p:spPr>
          <a:xfrm>
            <a:off x="7729538" y="1573162"/>
            <a:ext cx="3000375" cy="18420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Chart, histogram&#10;&#10;Description automatically generated">
            <a:extLst>
              <a:ext uri="{FF2B5EF4-FFF2-40B4-BE49-F238E27FC236}">
                <a16:creationId xmlns:a16="http://schemas.microsoft.com/office/drawing/2014/main" id="{EB0FC9B0-B598-DD43-9006-37C8F36158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13" y="1365250"/>
            <a:ext cx="5130800" cy="41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894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599" y="312257"/>
            <a:ext cx="11404601" cy="1332304"/>
          </a:xfrm>
        </p:spPr>
        <p:txBody>
          <a:bodyPr/>
          <a:lstStyle/>
          <a:p>
            <a:r>
              <a:rPr lang="en-US" sz="4000" dirty="0"/>
              <a:t>Recap: Prediction Task and Dataset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E2F6E087-3676-2749-8092-B9D86B4569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6836" y="1360550"/>
            <a:ext cx="7778328" cy="1670098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843F0F5-BFDB-9D4E-8459-A96EB9F9E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5155" y="3283258"/>
            <a:ext cx="5472246" cy="3231130"/>
          </a:xfrm>
        </p:spPr>
        <p:txBody>
          <a:bodyPr anchor="ctr">
            <a:normAutofit lnSpcReduction="10000"/>
          </a:bodyPr>
          <a:lstStyle/>
          <a:p>
            <a:pPr>
              <a:buFontTx/>
              <a:buChar char="-"/>
            </a:pPr>
            <a:r>
              <a:rPr lang="en-US" dirty="0"/>
              <a:t>1000 subjects are split into 88 samples (50 subjects per sample)</a:t>
            </a:r>
          </a:p>
          <a:p>
            <a:pPr marL="571500" indent="-342900"/>
            <a:r>
              <a:rPr lang="en-US" dirty="0"/>
              <a:t>57 training samples</a:t>
            </a:r>
          </a:p>
          <a:p>
            <a:pPr marL="571500" indent="-342900"/>
            <a:r>
              <a:rPr lang="en-US" dirty="0"/>
              <a:t>14 validation samples</a:t>
            </a:r>
          </a:p>
          <a:p>
            <a:pPr marL="571500" indent="-342900"/>
            <a:r>
              <a:rPr lang="en-US" dirty="0"/>
              <a:t>17 test samples</a:t>
            </a:r>
          </a:p>
          <a:p>
            <a:pPr>
              <a:buFontTx/>
              <a:buChar char="-"/>
            </a:pPr>
            <a:r>
              <a:rPr lang="en-SG" dirty="0"/>
              <a:t>Generate 1 group-level empirical SC, FC and FCD for each sample</a:t>
            </a:r>
            <a:endParaRPr lang="en-US" dirty="0"/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2539E501-FFAF-6D41-B51E-7E87AF0011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366" y="3063965"/>
            <a:ext cx="4231233" cy="3495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95902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DC49483-A699-C142-B4F5-99C442D1C78E}"/>
              </a:ext>
            </a:extLst>
          </p:cNvPr>
          <p:cNvSpPr txBox="1">
            <a:spLocks/>
          </p:cNvSpPr>
          <p:nvPr/>
        </p:nvSpPr>
        <p:spPr>
          <a:xfrm>
            <a:off x="3656106" y="2640718"/>
            <a:ext cx="4501776" cy="1332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/>
              <a:t>Thank you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593323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A4EED-E0A7-174C-9831-5706B0113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4613"/>
            <a:ext cx="10515600" cy="2134393"/>
          </a:xfrm>
        </p:spPr>
        <p:txBody>
          <a:bodyPr>
            <a:noAutofit/>
          </a:bodyPr>
          <a:lstStyle/>
          <a:p>
            <a:pPr algn="ctr"/>
            <a:r>
              <a:rPr lang="en-US" sz="4800" b="1" dirty="0">
                <a:latin typeface="Helvetica" pitchFamily="2" charset="0"/>
              </a:rPr>
              <a:t>Parameter optimization </a:t>
            </a:r>
            <a:br>
              <a:rPr lang="en-US" sz="4800" b="1" dirty="0">
                <a:latin typeface="Helvetica" pitchFamily="2" charset="0"/>
              </a:rPr>
            </a:br>
            <a:r>
              <a:rPr lang="en-US" sz="4800" b="1" dirty="0">
                <a:latin typeface="Helvetica" pitchFamily="2" charset="0"/>
              </a:rPr>
              <a:t>using CMA-ES with DL Model</a:t>
            </a:r>
            <a:br>
              <a:rPr lang="en-US" sz="4800" b="1" dirty="0">
                <a:latin typeface="Helvetica" pitchFamily="2" charset="0"/>
              </a:rPr>
            </a:br>
            <a:endParaRPr lang="en-US" sz="4800" b="1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3664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102" y="165354"/>
            <a:ext cx="10774679" cy="102210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/>
              <a:t>Deep Learning (DL) version CMA-ES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6A5137C-06C7-2845-AAB1-4D0D4225E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603" y="1187454"/>
            <a:ext cx="9244258" cy="4563989"/>
          </a:xfrm>
        </p:spPr>
        <p:txBody>
          <a:bodyPr anchor="ctr">
            <a:normAutofit/>
          </a:bodyPr>
          <a:lstStyle/>
          <a:p>
            <a:pPr marL="342900" indent="-342900"/>
            <a:r>
              <a:rPr lang="en-SG" dirty="0"/>
              <a:t>Same initialization as Euler Integration version CMA-ES</a:t>
            </a:r>
          </a:p>
          <a:p>
            <a:pPr lvl="1"/>
            <a:r>
              <a:rPr lang="en-SG" dirty="0"/>
              <a:t>G, </a:t>
            </a:r>
            <a:r>
              <a:rPr lang="en-SG" dirty="0" err="1"/>
              <a:t>wEE</a:t>
            </a:r>
            <a:r>
              <a:rPr lang="en-SG" dirty="0"/>
              <a:t>, </a:t>
            </a:r>
            <a:r>
              <a:rPr lang="en-SG" dirty="0" err="1"/>
              <a:t>wEI</a:t>
            </a:r>
            <a:r>
              <a:rPr lang="en-SG" dirty="0"/>
              <a:t>, and 𝜎 Ranges</a:t>
            </a:r>
          </a:p>
          <a:p>
            <a:pPr marL="1257300" lvl="2" indent="-342900"/>
            <a:r>
              <a:rPr lang="en-SG" dirty="0"/>
              <a:t>Range for each </a:t>
            </a:r>
            <a:r>
              <a:rPr lang="en-SG" dirty="0" err="1"/>
              <a:t>wEE</a:t>
            </a:r>
            <a:r>
              <a:rPr lang="en-SG" dirty="0"/>
              <a:t>: [1, 10]</a:t>
            </a:r>
          </a:p>
          <a:p>
            <a:pPr marL="1257300" lvl="2" indent="-342900"/>
            <a:r>
              <a:rPr lang="en-SG" dirty="0"/>
              <a:t>Range for each </a:t>
            </a:r>
            <a:r>
              <a:rPr lang="en-SG" dirty="0" err="1"/>
              <a:t>wEI</a:t>
            </a:r>
            <a:r>
              <a:rPr lang="en-SG" dirty="0"/>
              <a:t>: [1, 5]</a:t>
            </a:r>
          </a:p>
          <a:p>
            <a:pPr marL="1257300" lvl="2" indent="-342900"/>
            <a:r>
              <a:rPr lang="en-SG" dirty="0"/>
              <a:t>Range for each 𝜎: [0.0005, 0.01]</a:t>
            </a:r>
          </a:p>
          <a:p>
            <a:pPr marL="1257300" lvl="2" indent="-342900"/>
            <a:r>
              <a:rPr lang="en-SG" dirty="0"/>
              <a:t>Range for G: [0, 3]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dirty="0"/>
              <a:t>Use trained DL model (instead of Euler Integration) to predict costs of param vectors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dirty="0"/>
              <a:t>Run up to 500 CMA-ES iterations, each yielding 100 children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dirty="0"/>
              <a:t>Choose 1 param vector with the best predicted costs</a:t>
            </a:r>
          </a:p>
        </p:txBody>
      </p:sp>
    </p:spTree>
    <p:extLst>
      <p:ext uri="{BB962C8B-B14F-4D97-AF65-F5344CB8AC3E}">
        <p14:creationId xmlns:p14="http://schemas.microsoft.com/office/powerpoint/2010/main" val="17824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102" y="165354"/>
            <a:ext cx="10774679" cy="102210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/>
              <a:t>Deep Learning (DL) version CMA-ES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77D43D2-FFF5-2441-9DEB-9FC0B7DFCB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816"/>
          <a:stretch/>
        </p:blipFill>
        <p:spPr>
          <a:xfrm>
            <a:off x="795881" y="1334878"/>
            <a:ext cx="7333707" cy="5051596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21A761B-1905-B841-B074-7F2A1CF9E423}"/>
              </a:ext>
            </a:extLst>
          </p:cNvPr>
          <p:cNvSpPr txBox="1"/>
          <p:nvPr/>
        </p:nvSpPr>
        <p:spPr>
          <a:xfrm>
            <a:off x="8415338" y="5143500"/>
            <a:ext cx="3543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When 540 params are </a:t>
            </a:r>
            <a:r>
              <a:rPr lang="en-SG" dirty="0"/>
              <a:t>fed into </a:t>
            </a:r>
            <a:r>
              <a:rPr lang="en-SG" dirty="0" err="1"/>
              <a:t>pMFM</a:t>
            </a:r>
            <a:r>
              <a:rPr lang="en-SG" dirty="0"/>
              <a:t>, none of the excitatory firing rates are within 2.7 Hz and 3.3Hz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372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A4EED-E0A7-174C-9831-5706B0113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4613"/>
            <a:ext cx="10515600" cy="2134393"/>
          </a:xfrm>
        </p:spPr>
        <p:txBody>
          <a:bodyPr>
            <a:noAutofit/>
          </a:bodyPr>
          <a:lstStyle/>
          <a:p>
            <a:pPr algn="ctr"/>
            <a:r>
              <a:rPr lang="en-US" sz="4800" b="1" dirty="0">
                <a:latin typeface="Helvetica" pitchFamily="2" charset="0"/>
              </a:rPr>
              <a:t>Parameter optimization using Gradient Descent with DL Model</a:t>
            </a:r>
            <a:br>
              <a:rPr lang="en-US" sz="4800" b="1" dirty="0">
                <a:latin typeface="Helvetica" pitchFamily="2" charset="0"/>
              </a:rPr>
            </a:br>
            <a:endParaRPr lang="en-US" sz="4800" b="1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4423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102" y="165354"/>
            <a:ext cx="10774679" cy="102210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/>
              <a:t>Parameter optimization using </a:t>
            </a:r>
            <a:r>
              <a:rPr lang="en-US" sz="3200" b="1" dirty="0"/>
              <a:t>Gradient Descent </a:t>
            </a:r>
            <a:r>
              <a:rPr lang="en-US" sz="3200" dirty="0"/>
              <a:t>with DL Model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6A5137C-06C7-2845-AAB1-4D0D4225E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603" y="1187454"/>
            <a:ext cx="5639667" cy="5332616"/>
          </a:xfrm>
        </p:spPr>
        <p:txBody>
          <a:bodyPr anchor="ctr">
            <a:normAutofit/>
          </a:bodyPr>
          <a:lstStyle/>
          <a:p>
            <a:pPr marL="342900" indent="-342900"/>
            <a:r>
              <a:rPr lang="en-SG" dirty="0"/>
              <a:t>Randomly initialize a param vector as the initial param vectors to be fed into the Grad </a:t>
            </a:r>
            <a:r>
              <a:rPr lang="en-SG" dirty="0" err="1"/>
              <a:t>Desc</a:t>
            </a:r>
            <a:endParaRPr lang="en-SG" dirty="0"/>
          </a:p>
          <a:p>
            <a:pPr marL="342900" indent="-342900"/>
            <a:r>
              <a:rPr lang="en-SG" dirty="0"/>
              <a:t>Gradient Descent until loss changes are small (&lt; 1e-6), or until one or more params among 205 params are going out of range</a:t>
            </a:r>
          </a:p>
          <a:p>
            <a:pPr lvl="1"/>
            <a:r>
              <a:rPr lang="en-SG" dirty="0"/>
              <a:t>G, </a:t>
            </a:r>
            <a:r>
              <a:rPr lang="en-SG" dirty="0" err="1"/>
              <a:t>wEE</a:t>
            </a:r>
            <a:r>
              <a:rPr lang="en-SG" dirty="0"/>
              <a:t>, </a:t>
            </a:r>
            <a:r>
              <a:rPr lang="en-SG" dirty="0" err="1"/>
              <a:t>wEI</a:t>
            </a:r>
            <a:r>
              <a:rPr lang="en-SG" dirty="0"/>
              <a:t>, and 𝜎 Ranges</a:t>
            </a:r>
          </a:p>
          <a:p>
            <a:pPr marL="1257300" lvl="2" indent="-342900"/>
            <a:r>
              <a:rPr lang="en-SG" dirty="0"/>
              <a:t>Range for each </a:t>
            </a:r>
            <a:r>
              <a:rPr lang="en-SG" dirty="0" err="1"/>
              <a:t>wEE</a:t>
            </a:r>
            <a:r>
              <a:rPr lang="en-SG" dirty="0"/>
              <a:t>: [1, 10]</a:t>
            </a:r>
          </a:p>
          <a:p>
            <a:pPr marL="1257300" lvl="2" indent="-342900"/>
            <a:r>
              <a:rPr lang="en-SG" dirty="0"/>
              <a:t>Range for each </a:t>
            </a:r>
            <a:r>
              <a:rPr lang="en-SG" dirty="0" err="1"/>
              <a:t>wEI</a:t>
            </a:r>
            <a:r>
              <a:rPr lang="en-SG" dirty="0"/>
              <a:t>: [1, 5]</a:t>
            </a:r>
          </a:p>
          <a:p>
            <a:pPr marL="1257300" lvl="2" indent="-342900"/>
            <a:r>
              <a:rPr lang="en-SG" dirty="0"/>
              <a:t>Range for each 𝜎: [0.0005, 0.01]</a:t>
            </a:r>
          </a:p>
          <a:p>
            <a:pPr marL="1257300" lvl="2" indent="-342900"/>
            <a:r>
              <a:rPr lang="en-SG" dirty="0"/>
              <a:t>Range for G: [0, 3]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F71B07-16F4-4243-B152-C0F917F77F06}"/>
              </a:ext>
            </a:extLst>
          </p:cNvPr>
          <p:cNvSpPr txBox="1"/>
          <p:nvPr/>
        </p:nvSpPr>
        <p:spPr>
          <a:xfrm>
            <a:off x="7211496" y="940072"/>
            <a:ext cx="38019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With </a:t>
            </a:r>
            <a:r>
              <a:rPr lang="en-US" sz="2400" b="1" dirty="0"/>
              <a:t>random initialization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492B9A2-D99B-7A4D-B8D6-515E7F4B805A}"/>
              </a:ext>
            </a:extLst>
          </p:cNvPr>
          <p:cNvSpPr txBox="1">
            <a:spLocks/>
          </p:cNvSpPr>
          <p:nvPr/>
        </p:nvSpPr>
        <p:spPr>
          <a:xfrm>
            <a:off x="6068305" y="1187454"/>
            <a:ext cx="5639667" cy="5332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en-SG" dirty="0"/>
              <a:t>80,000 random seeds tried, 498 of them yield param vectors with </a:t>
            </a:r>
            <a:r>
              <a:rPr lang="en-SG" b="1" dirty="0"/>
              <a:t>predicted</a:t>
            </a:r>
            <a:r>
              <a:rPr lang="en-SG" dirty="0"/>
              <a:t> costs lower than 0.68</a:t>
            </a:r>
          </a:p>
          <a:p>
            <a:pPr marL="342900" indent="-342900"/>
            <a:r>
              <a:rPr lang="en-SG" dirty="0"/>
              <a:t>However, when fed into </a:t>
            </a:r>
            <a:r>
              <a:rPr lang="en-SG" dirty="0" err="1"/>
              <a:t>pMFM</a:t>
            </a:r>
            <a:r>
              <a:rPr lang="en-SG" dirty="0"/>
              <a:t>, the excitatory firing rate is not within 2.7 Hz and 3.3Hz</a:t>
            </a:r>
          </a:p>
        </p:txBody>
      </p:sp>
    </p:spTree>
    <p:extLst>
      <p:ext uri="{BB962C8B-B14F-4D97-AF65-F5344CB8AC3E}">
        <p14:creationId xmlns:p14="http://schemas.microsoft.com/office/powerpoint/2010/main" val="102236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90C4-522D-1E4D-974C-EAFBF72BA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102" y="165354"/>
            <a:ext cx="10774679" cy="102210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/>
              <a:t>Parameter optimization using </a:t>
            </a:r>
            <a:r>
              <a:rPr lang="en-US" sz="3200" b="1" dirty="0"/>
              <a:t>Gradient Descent </a:t>
            </a:r>
            <a:r>
              <a:rPr lang="en-US" sz="3200" dirty="0"/>
              <a:t>with DL Model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6A5137C-06C7-2845-AAB1-4D0D4225E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603" y="1187454"/>
            <a:ext cx="5821094" cy="5332616"/>
          </a:xfrm>
        </p:spPr>
        <p:txBody>
          <a:bodyPr anchor="ctr">
            <a:normAutofit lnSpcReduction="10000"/>
          </a:bodyPr>
          <a:lstStyle/>
          <a:p>
            <a:pPr marL="342900" indent="-342900"/>
            <a:r>
              <a:rPr lang="en-SG" dirty="0"/>
              <a:t>Randomly sample 10 param vectors from the 10,000 params optimized by forward simulation as the initial param vectors to be fed into the Grad </a:t>
            </a:r>
            <a:r>
              <a:rPr lang="en-SG" dirty="0" err="1"/>
              <a:t>Desc</a:t>
            </a:r>
            <a:endParaRPr lang="en-SG" dirty="0"/>
          </a:p>
          <a:p>
            <a:pPr marL="800100" lvl="1" indent="-342900"/>
            <a:r>
              <a:rPr lang="en-SG" dirty="0"/>
              <a:t>Repeat for 57 training samples</a:t>
            </a:r>
          </a:p>
          <a:p>
            <a:pPr marL="342900" indent="-342900"/>
            <a:r>
              <a:rPr lang="en-SG" dirty="0"/>
              <a:t>Gradient Descent until loss changes are small (&lt; 1e-6), or until one or more params among 205 params are going out of range</a:t>
            </a:r>
          </a:p>
          <a:p>
            <a:pPr lvl="1"/>
            <a:r>
              <a:rPr lang="en-SG" dirty="0"/>
              <a:t>G, </a:t>
            </a:r>
            <a:r>
              <a:rPr lang="en-SG" dirty="0" err="1"/>
              <a:t>wEE</a:t>
            </a:r>
            <a:r>
              <a:rPr lang="en-SG" dirty="0"/>
              <a:t>, </a:t>
            </a:r>
            <a:r>
              <a:rPr lang="en-SG" dirty="0" err="1"/>
              <a:t>wEI</a:t>
            </a:r>
            <a:r>
              <a:rPr lang="en-SG" dirty="0"/>
              <a:t>, and 𝜎 Ranges</a:t>
            </a:r>
          </a:p>
          <a:p>
            <a:pPr marL="1257300" lvl="2" indent="-342900"/>
            <a:r>
              <a:rPr lang="en-SG" dirty="0"/>
              <a:t>Range for each </a:t>
            </a:r>
            <a:r>
              <a:rPr lang="en-SG" dirty="0" err="1"/>
              <a:t>wEE</a:t>
            </a:r>
            <a:r>
              <a:rPr lang="en-SG" dirty="0"/>
              <a:t>: [1, 10]</a:t>
            </a:r>
          </a:p>
          <a:p>
            <a:pPr marL="1257300" lvl="2" indent="-342900"/>
            <a:r>
              <a:rPr lang="en-SG" dirty="0"/>
              <a:t>Range for each </a:t>
            </a:r>
            <a:r>
              <a:rPr lang="en-SG" dirty="0" err="1"/>
              <a:t>wEI</a:t>
            </a:r>
            <a:r>
              <a:rPr lang="en-SG" dirty="0"/>
              <a:t>: [1, 5]</a:t>
            </a:r>
          </a:p>
          <a:p>
            <a:pPr marL="1257300" lvl="2" indent="-342900"/>
            <a:r>
              <a:rPr lang="en-SG" dirty="0"/>
              <a:t>Range for each 𝜎: [0.0005, 0.01]</a:t>
            </a:r>
          </a:p>
          <a:p>
            <a:pPr marL="1257300" lvl="2" indent="-342900"/>
            <a:r>
              <a:rPr lang="en-SG" dirty="0"/>
              <a:t>Range for G: [0, 3]</a:t>
            </a:r>
          </a:p>
        </p:txBody>
      </p:sp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211368E9-2452-F143-8C2F-8BC07C13C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6697" y="1790012"/>
            <a:ext cx="5219700" cy="4127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F71B07-16F4-4243-B152-C0F917F77F06}"/>
              </a:ext>
            </a:extLst>
          </p:cNvPr>
          <p:cNvSpPr txBox="1"/>
          <p:nvPr/>
        </p:nvSpPr>
        <p:spPr>
          <a:xfrm>
            <a:off x="6515965" y="913567"/>
            <a:ext cx="45159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With </a:t>
            </a:r>
            <a:r>
              <a:rPr lang="en-US" sz="2400" b="1" dirty="0"/>
              <a:t>given initial param vectors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176B60-9350-C741-AC48-7E9A4BA30BBB}"/>
              </a:ext>
            </a:extLst>
          </p:cNvPr>
          <p:cNvSpPr txBox="1"/>
          <p:nvPr/>
        </p:nvSpPr>
        <p:spPr>
          <a:xfrm>
            <a:off x="7167071" y="5962960"/>
            <a:ext cx="4136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costs of the initial 570 param vectors</a:t>
            </a:r>
          </a:p>
        </p:txBody>
      </p:sp>
    </p:spTree>
    <p:extLst>
      <p:ext uri="{BB962C8B-B14F-4D97-AF65-F5344CB8AC3E}">
        <p14:creationId xmlns:p14="http://schemas.microsoft.com/office/powerpoint/2010/main" val="1539069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12294</TotalTime>
  <Words>1665</Words>
  <Application>Microsoft Macintosh PowerPoint</Application>
  <PresentationFormat>Widescreen</PresentationFormat>
  <Paragraphs>161</Paragraphs>
  <Slides>30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Helvetica</vt:lpstr>
      <vt:lpstr>office theme</vt:lpstr>
      <vt:lpstr>pMFM speedup</vt:lpstr>
      <vt:lpstr>Overview</vt:lpstr>
      <vt:lpstr>Recap: Prediction Task and Dataset</vt:lpstr>
      <vt:lpstr>Parameter optimization  using CMA-ES with DL Model </vt:lpstr>
      <vt:lpstr>Deep Learning (DL) version CMA-ES</vt:lpstr>
      <vt:lpstr>Deep Learning (DL) version CMA-ES</vt:lpstr>
      <vt:lpstr>Parameter optimization using Gradient Descent with DL Model </vt:lpstr>
      <vt:lpstr>Parameter optimization using Gradient Descent with DL Model</vt:lpstr>
      <vt:lpstr>Parameter optimization using Gradient Descent with DL Model</vt:lpstr>
      <vt:lpstr>PowerPoint Presentation</vt:lpstr>
      <vt:lpstr>Compare prediction and actual total costs</vt:lpstr>
      <vt:lpstr>Compare prediction and actual total costs</vt:lpstr>
      <vt:lpstr>Compare prediction and actual FC_CORR costs</vt:lpstr>
      <vt:lpstr>Compare prediction and actual FC_CORR costs</vt:lpstr>
      <vt:lpstr>Compare prediction and actual FC_L1 costs</vt:lpstr>
      <vt:lpstr>Compare prediction and actual FC_L1 costs</vt:lpstr>
      <vt:lpstr>Compare prediction and actual FCD_KS costs</vt:lpstr>
      <vt:lpstr>Compare prediction and actual FCD_KS costs</vt:lpstr>
      <vt:lpstr>Compare Initial Params and Optimized Params</vt:lpstr>
      <vt:lpstr>PowerPoint Presentation</vt:lpstr>
      <vt:lpstr>Compare prediction and actual total costs</vt:lpstr>
      <vt:lpstr>Compare prediction and actual total costs</vt:lpstr>
      <vt:lpstr>Compare prediction and actual FC_CORR costs</vt:lpstr>
      <vt:lpstr>Compare prediction and actual FC_CORR costs</vt:lpstr>
      <vt:lpstr>Compare prediction and actual FC_L1 costs</vt:lpstr>
      <vt:lpstr>Compare prediction and actual FC_L1 costs</vt:lpstr>
      <vt:lpstr>Compare prediction and actual FCD_KS costs</vt:lpstr>
      <vt:lpstr>Compare prediction and actual FCD_KS costs</vt:lpstr>
      <vt:lpstr>Compare Top 50 Initial Params and the 50 Optimized Params at the end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Tian Fang</cp:lastModifiedBy>
  <cp:revision>37</cp:revision>
  <dcterms:created xsi:type="dcterms:W3CDTF">2013-07-15T20:26:40Z</dcterms:created>
  <dcterms:modified xsi:type="dcterms:W3CDTF">2022-09-21T06:14:19Z</dcterms:modified>
</cp:coreProperties>
</file>

<file path=docProps/thumbnail.jpeg>
</file>